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18"/>
  </p:notesMasterIdLst>
  <p:handoutMasterIdLst>
    <p:handoutMasterId r:id="rId19"/>
  </p:handoutMasterIdLst>
  <p:sldIdLst>
    <p:sldId id="261" r:id="rId3"/>
    <p:sldId id="302" r:id="rId4"/>
    <p:sldId id="300" r:id="rId5"/>
    <p:sldId id="299" r:id="rId6"/>
    <p:sldId id="307" r:id="rId7"/>
    <p:sldId id="314" r:id="rId8"/>
    <p:sldId id="303" r:id="rId9"/>
    <p:sldId id="304" r:id="rId10"/>
    <p:sldId id="305" r:id="rId11"/>
    <p:sldId id="308" r:id="rId12"/>
    <p:sldId id="309" r:id="rId13"/>
    <p:sldId id="310" r:id="rId14"/>
    <p:sldId id="311" r:id="rId15"/>
    <p:sldId id="312" r:id="rId16"/>
    <p:sldId id="313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F6C5A1"/>
    <a:srgbClr val="EF7F1A"/>
    <a:srgbClr val="C0C0C0"/>
    <a:srgbClr val="FFED00"/>
    <a:srgbClr val="008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005" autoAdjust="0"/>
  </p:normalViewPr>
  <p:slideViewPr>
    <p:cSldViewPr>
      <p:cViewPr varScale="1">
        <p:scale>
          <a:sx n="66" d="100"/>
          <a:sy n="66" d="100"/>
        </p:scale>
        <p:origin x="6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58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52860-CD8B-4CEC-BE34-3CB9B6BD96FA}" type="datetimeFigureOut">
              <a:rPr lang="pl-PL" smtClean="0"/>
              <a:t>2015-06-16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2D64C-79E2-4A69-8A29-343A6C7D89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260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2EDE-4F90-441D-8A0C-66080E1A2D2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05C4-C7CE-4A6E-B797-390C198A9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205C4-C7CE-4A6E-B797-390C198A97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4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205C4-C7CE-4A6E-B797-390C198A97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4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2AF160-5D41-4E3E-9614-82756A2AB6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9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9A385-5DCA-4CEF-866C-B859D8BE2F1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18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9A385-5DCA-4CEF-866C-B859D8BE2F1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7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Arkusz_programu_Microsoft_Excel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Arkusz_programu_Microsoft_Excel2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package" Target="../embeddings/Arkusz_programu_Microsoft_Excel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39950" y="-3951313"/>
            <a:ext cx="864097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2208" y="798820"/>
            <a:ext cx="55081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50" dirty="0">
                <a:latin typeface="Arial Narrow" pitchFamily="34" charset="0"/>
              </a:rPr>
              <a:t>Projekt </a:t>
            </a:r>
            <a:r>
              <a:rPr lang="pl-PL" sz="1050" dirty="0" smtClean="0">
                <a:latin typeface="Arial Narrow" pitchFamily="34" charset="0"/>
              </a:rPr>
              <a:t>współfinansowany </a:t>
            </a:r>
            <a:r>
              <a:rPr lang="pl-PL" sz="1050" dirty="0">
                <a:latin typeface="Arial Narrow" pitchFamily="34" charset="0"/>
              </a:rPr>
              <a:t>ze środków Unii Europejskiej </a:t>
            </a:r>
            <a:r>
              <a:rPr lang="pl-PL" sz="1050" dirty="0" smtClean="0">
                <a:latin typeface="Arial Narrow" pitchFamily="34" charset="0"/>
              </a:rPr>
              <a:t> w </a:t>
            </a:r>
            <a:r>
              <a:rPr lang="pl-PL" sz="1050" dirty="0">
                <a:latin typeface="Arial Narrow" pitchFamily="34" charset="0"/>
              </a:rPr>
              <a:t>ramach Europejskiego Funduszu Społecznego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45" y="344515"/>
            <a:ext cx="1608656" cy="42836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858"/>
            <a:ext cx="1800200" cy="579303"/>
          </a:xfrm>
          <a:prstGeom prst="rect">
            <a:avLst/>
          </a:prstGeom>
        </p:spPr>
      </p:pic>
      <p:pic>
        <p:nvPicPr>
          <p:cNvPr id="38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88908"/>
            <a:ext cx="1296145" cy="508692"/>
          </a:xfrm>
          <a:prstGeom prst="rect">
            <a:avLst/>
          </a:prstGeom>
          <a:noFill/>
        </p:spPr>
      </p:pic>
      <p:sp>
        <p:nvSpPr>
          <p:cNvPr id="25" name="Prostokąt 24"/>
          <p:cNvSpPr/>
          <p:nvPr/>
        </p:nvSpPr>
        <p:spPr>
          <a:xfrm>
            <a:off x="4967" y="149697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 smtClean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Rada Dialogu Społecznego</a:t>
            </a:r>
            <a:endParaRPr lang="pl-PL" sz="4000" b="1" i="1" dirty="0">
              <a:solidFill>
                <a:schemeClr val="accent5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1187624" y="4716433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19-20 maj 2015 r.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Warszawa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Henryk Nakonieczny</a:t>
            </a:r>
          </a:p>
          <a:p>
            <a:pPr algn="ctr"/>
            <a:r>
              <a:rPr lang="pl-PL" sz="1400" dirty="0" smtClean="0">
                <a:solidFill>
                  <a:srgbClr val="002060"/>
                </a:solidFill>
                <a:latin typeface="Arial Narrow" pitchFamily="34" charset="0"/>
              </a:rPr>
              <a:t> „Konstruktywny dialog III – </a:t>
            </a:r>
            <a:r>
              <a:rPr lang="pl-PL" sz="1400" dirty="0" smtClean="0">
                <a:solidFill>
                  <a:srgbClr val="002060"/>
                </a:solidFill>
              </a:rPr>
              <a:t>wzmocnienie potencjału instytucjonalnego NSZZ „Solidarność”</a:t>
            </a:r>
            <a:endParaRPr lang="pl-PL" sz="1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7504" y="6382489"/>
            <a:ext cx="89389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Komisja Krajowa NSZZ „Solidarność” DZIAŁ PROGRAMÓW EUROPEJSKICH, ul. Wały Piastowskie 24, 80-855 Gdańsk, Tel. (+48 58) 308 42 41, </a:t>
            </a:r>
            <a:r>
              <a:rPr lang="pl-PL" sz="1100" dirty="0" err="1" smtClean="0">
                <a:solidFill>
                  <a:schemeClr val="bg1"/>
                </a:solidFill>
              </a:rPr>
              <a:t>Fax</a:t>
            </a:r>
            <a:r>
              <a:rPr lang="pl-PL" sz="1100" dirty="0" smtClean="0">
                <a:solidFill>
                  <a:schemeClr val="bg1"/>
                </a:solidFill>
              </a:rPr>
              <a:t>: (+48 58) 308 42 11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e-mail: </a:t>
            </a:r>
            <a:r>
              <a:rPr lang="pl-PL" sz="1100" dirty="0" err="1" smtClean="0">
                <a:solidFill>
                  <a:schemeClr val="bg1"/>
                </a:solidFill>
              </a:rPr>
              <a:t>programy.europejskie@solidarnosc.org.pl</a:t>
            </a:r>
            <a:r>
              <a:rPr lang="pl-PL" sz="1100" dirty="0" smtClean="0">
                <a:solidFill>
                  <a:schemeClr val="bg1"/>
                </a:solidFill>
              </a:rPr>
              <a:t> , </a:t>
            </a:r>
            <a:r>
              <a:rPr lang="pl-PL" sz="1100" dirty="0" err="1" smtClean="0">
                <a:solidFill>
                  <a:schemeClr val="bg1"/>
                </a:solidFill>
              </a:rPr>
              <a:t>www.solidarnosc.org.pl</a:t>
            </a:r>
            <a:r>
              <a:rPr lang="pl-PL" sz="1100" dirty="0" smtClean="0">
                <a:solidFill>
                  <a:schemeClr val="bg1"/>
                </a:solidFill>
              </a:rPr>
              <a:t>/dialog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37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7911" y="2204864"/>
            <a:ext cx="2486217" cy="2088232"/>
          </a:xfrm>
          <a:prstGeom prst="rect">
            <a:avLst/>
          </a:prstGeom>
          <a:noFill/>
        </p:spPr>
      </p:pic>
      <p:sp>
        <p:nvSpPr>
          <p:cNvPr id="13" name="Rectangle 3"/>
          <p:cNvSpPr/>
          <p:nvPr/>
        </p:nvSpPr>
        <p:spPr>
          <a:xfrm rot="5400000">
            <a:off x="4427981" y="1357533"/>
            <a:ext cx="288033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578551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</a:rPr>
              <a:t>CZŁOWIEK – najlepsza inwestycja</a:t>
            </a:r>
            <a:endParaRPr lang="pl-PL" sz="11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40200" y="-3951287"/>
            <a:ext cx="863600" cy="9144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1663" y="798513"/>
            <a:ext cx="5508625" cy="254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050" dirty="0">
                <a:latin typeface="Arial Narrow" pitchFamily="34" charset="0"/>
              </a:rPr>
              <a:t>Projekt współfinansowany ze środków Unii Europejskiej  w ramach Europejskiego Funduszu Społecznego</a:t>
            </a:r>
          </a:p>
        </p:txBody>
      </p:sp>
      <p:pic>
        <p:nvPicPr>
          <p:cNvPr id="14339" name="Obraz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6888" y="344488"/>
            <a:ext cx="16097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Obraz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295275"/>
            <a:ext cx="1800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288925"/>
            <a:ext cx="12969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Prostokąt 24"/>
          <p:cNvSpPr>
            <a:spLocks noChangeArrowheads="1"/>
          </p:cNvSpPr>
          <p:nvPr/>
        </p:nvSpPr>
        <p:spPr bwMode="auto">
          <a:xfrm>
            <a:off x="0" y="1628775"/>
            <a:ext cx="914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>
                <a:solidFill>
                  <a:srgbClr val="002060"/>
                </a:solidFill>
                <a:latin typeface="Arial Narrow" pitchFamily="34" charset="0"/>
              </a:rPr>
              <a:t>Wybrane koszty przeprowadzenia pilotażu </a:t>
            </a:r>
          </a:p>
          <a:p>
            <a:pPr algn="ctr"/>
            <a:r>
              <a:rPr lang="pl-PL" sz="2400" b="1">
                <a:solidFill>
                  <a:srgbClr val="002060"/>
                </a:solidFill>
                <a:latin typeface="Arial Narrow" pitchFamily="34" charset="0"/>
              </a:rPr>
              <a:t>dotyczącego procesu opiniowania projektu ustawy budżetowej oraz powiązanych projektów ustaw</a:t>
            </a:r>
          </a:p>
          <a:p>
            <a:pPr algn="ctr"/>
            <a:r>
              <a:rPr lang="pl-PL" sz="2400" b="1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pl-PL" b="1" i="1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343" name="Prostokąt 25"/>
          <p:cNvSpPr>
            <a:spLocks noChangeArrowheads="1"/>
          </p:cNvSpPr>
          <p:nvPr/>
        </p:nvSpPr>
        <p:spPr bwMode="auto">
          <a:xfrm>
            <a:off x="1187450" y="4716463"/>
            <a:ext cx="698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>
                <a:solidFill>
                  <a:srgbClr val="002060"/>
                </a:solidFill>
                <a:latin typeface="Arial Narrow" pitchFamily="34" charset="0"/>
              </a:rPr>
              <a:t>Dokument został przygotowany w ramach projektu pt.</a:t>
            </a:r>
          </a:p>
          <a:p>
            <a:pPr algn="ctr"/>
            <a:r>
              <a:rPr lang="pl-PL" sz="1400">
                <a:solidFill>
                  <a:srgbClr val="002060"/>
                </a:solidFill>
                <a:latin typeface="Arial Narrow" pitchFamily="34" charset="0"/>
              </a:rPr>
              <a:t> „Konstruktywny dialog III – wzmocnienie potencjału instytucjonalnego NSZZ „Solidarność”</a:t>
            </a:r>
          </a:p>
        </p:txBody>
      </p:sp>
      <p:sp>
        <p:nvSpPr>
          <p:cNvPr id="14344" name="Prostokąt 15"/>
          <p:cNvSpPr>
            <a:spLocks noChangeArrowheads="1"/>
          </p:cNvSpPr>
          <p:nvPr/>
        </p:nvSpPr>
        <p:spPr bwMode="auto">
          <a:xfrm>
            <a:off x="107950" y="6381750"/>
            <a:ext cx="89392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solidFill>
                  <a:schemeClr val="bg1"/>
                </a:solidFill>
                <a:latin typeface="Arial Narrow" pitchFamily="34" charset="0"/>
              </a:rPr>
              <a:t>Komisja Krajowa NSZZ „Solidarność” DZIAŁ PROGRAMÓW EUROPEJSKICH, ul. Wały Piastowskie 24, 80-855 Gdańsk, Tel. (+48 58) 308 42 41, Fax: (+48 58) 308 42 11</a:t>
            </a:r>
          </a:p>
          <a:p>
            <a:pPr algn="ctr"/>
            <a:r>
              <a:rPr lang="pl-PL" sz="1100">
                <a:solidFill>
                  <a:schemeClr val="bg1"/>
                </a:solidFill>
                <a:latin typeface="Arial Narrow" pitchFamily="34" charset="0"/>
              </a:rPr>
              <a:t>e-mail: programy.europejskie@solidarnosc.org.pl , www.solidarnosc.org.pl/dialog</a:t>
            </a:r>
          </a:p>
        </p:txBody>
      </p:sp>
      <p:pic>
        <p:nvPicPr>
          <p:cNvPr id="14345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28988" y="2736850"/>
            <a:ext cx="248602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/>
          <p:nvPr/>
        </p:nvSpPr>
        <p:spPr>
          <a:xfrm rot="5400000">
            <a:off x="4427537" y="1357313"/>
            <a:ext cx="288925" cy="9144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347" name="Prostokąt 13"/>
          <p:cNvSpPr>
            <a:spLocks noChangeArrowheads="1"/>
          </p:cNvSpPr>
          <p:nvPr/>
        </p:nvSpPr>
        <p:spPr bwMode="auto">
          <a:xfrm>
            <a:off x="0" y="5784850"/>
            <a:ext cx="914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 b="1">
                <a:solidFill>
                  <a:srgbClr val="002060"/>
                </a:solidFill>
                <a:latin typeface="Arial Narrow" pitchFamily="34" charset="0"/>
              </a:rPr>
              <a:t>CZŁOWIEK – najlepsza inwestycja</a:t>
            </a:r>
            <a:endParaRPr lang="pl-PL" sz="1100" b="1" i="1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36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accent1"/>
                </a:solidFill>
              </a:rPr>
              <a:t>Praca ekspertów zewnętrznych zgodnie z zawartymi umowami projektowymi realizowanymi w okresie trwania projektu od 01.09.2013- 30.06.2015 w 3 obszarach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2760662"/>
          </a:xfrm>
        </p:spPr>
        <p:txBody>
          <a:bodyPr>
            <a:normAutofit lnSpcReduction="10000"/>
          </a:bodyPr>
          <a:lstStyle/>
          <a:p>
            <a:pPr algn="l"/>
            <a:r>
              <a:rPr lang="pl-PL" dirty="0" smtClean="0">
                <a:solidFill>
                  <a:srgbClr val="898989"/>
                </a:solidFill>
              </a:rPr>
              <a:t>                 </a:t>
            </a:r>
            <a:r>
              <a:rPr lang="pl-PL" b="1" dirty="0" smtClean="0">
                <a:solidFill>
                  <a:schemeClr val="accent1"/>
                </a:solidFill>
              </a:rPr>
              <a:t>Rynek pracy </a:t>
            </a:r>
          </a:p>
          <a:p>
            <a:endParaRPr lang="pl-PL" b="1" dirty="0" smtClean="0">
              <a:solidFill>
                <a:schemeClr val="accent1"/>
              </a:solidFill>
            </a:endParaRPr>
          </a:p>
          <a:p>
            <a:pPr algn="l"/>
            <a:r>
              <a:rPr lang="pl-PL" b="1" dirty="0" smtClean="0">
                <a:solidFill>
                  <a:schemeClr val="accent1"/>
                </a:solidFill>
              </a:rPr>
              <a:t>                  Polityka rodzinna</a:t>
            </a:r>
          </a:p>
          <a:p>
            <a:pPr algn="l"/>
            <a:endParaRPr lang="pl-PL" b="1" dirty="0" smtClean="0">
              <a:solidFill>
                <a:schemeClr val="accent1"/>
              </a:solidFill>
            </a:endParaRPr>
          </a:p>
          <a:p>
            <a:pPr algn="l"/>
            <a:r>
              <a:rPr lang="pl-PL" b="1" dirty="0" smtClean="0">
                <a:solidFill>
                  <a:schemeClr val="accent1"/>
                </a:solidFill>
              </a:rPr>
              <a:t>                  Oświata </a:t>
            </a:r>
          </a:p>
          <a:p>
            <a:endParaRPr lang="pl-PL" dirty="0" smtClean="0">
              <a:solidFill>
                <a:srgbClr val="898989"/>
              </a:solidFill>
            </a:endParaRPr>
          </a:p>
          <a:p>
            <a:endParaRPr lang="pl-PL" dirty="0" smtClean="0">
              <a:solidFill>
                <a:srgbClr val="898989"/>
              </a:solidFill>
            </a:endParaRPr>
          </a:p>
          <a:p>
            <a:endParaRPr lang="pl-PL" sz="3900" dirty="0" smtClean="0">
              <a:solidFill>
                <a:srgbClr val="898989"/>
              </a:solidFill>
            </a:endParaRPr>
          </a:p>
          <a:p>
            <a:endParaRPr lang="pl-PL" sz="3900" dirty="0" smtClean="0">
              <a:solidFill>
                <a:srgbClr val="898989"/>
              </a:solidFill>
            </a:endParaRPr>
          </a:p>
          <a:p>
            <a:endParaRPr lang="pl-PL" sz="3900" dirty="0" smtClean="0">
              <a:solidFill>
                <a:srgbClr val="898989"/>
              </a:solidFill>
            </a:endParaRPr>
          </a:p>
          <a:p>
            <a:endParaRPr lang="pl-PL" sz="3900" dirty="0" smtClean="0">
              <a:solidFill>
                <a:srgbClr val="898989"/>
              </a:solidFill>
            </a:endParaRPr>
          </a:p>
          <a:p>
            <a:endParaRPr lang="pl-PL" sz="3900" dirty="0" smtClean="0">
              <a:solidFill>
                <a:srgbClr val="898989"/>
              </a:solidFill>
            </a:endParaRPr>
          </a:p>
          <a:p>
            <a:endParaRPr lang="pl-PL" sz="4100" dirty="0" smtClean="0">
              <a:solidFill>
                <a:srgbClr val="898989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6597650"/>
            <a:ext cx="9144000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>
                <a:solidFill>
                  <a:schemeClr val="accent3"/>
                </a:solidFill>
                <a:latin typeface="+mj-lt"/>
              </a:rPr>
              <a:t>Dokument został przygotowany w ramach projektu pt.  „Konstruktywny dialog III – wzmocnienie potencjału instytucjonalnego NSZZ „Solidarność”</a:t>
            </a:r>
          </a:p>
        </p:txBody>
      </p:sp>
      <p:cxnSp>
        <p:nvCxnSpPr>
          <p:cNvPr id="12" name="Łącznik prosty 11"/>
          <p:cNvCxnSpPr/>
          <p:nvPr/>
        </p:nvCxnSpPr>
        <p:spPr>
          <a:xfrm flipH="1">
            <a:off x="2916238" y="6597650"/>
            <a:ext cx="62277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trzałka w prawo 6"/>
          <p:cNvSpPr/>
          <p:nvPr/>
        </p:nvSpPr>
        <p:spPr>
          <a:xfrm>
            <a:off x="1475656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1403648" y="42930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1403648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432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800" dirty="0" smtClean="0">
                <a:solidFill>
                  <a:schemeClr val="tx2"/>
                </a:solidFill>
              </a:rPr>
              <a:t>Zakres prac ekspertów zewnętrznych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pl-PL" sz="3300" dirty="0" smtClean="0">
                <a:solidFill>
                  <a:srgbClr val="898989"/>
                </a:solidFill>
              </a:rPr>
              <a:t>                 </a:t>
            </a:r>
            <a:r>
              <a:rPr lang="pl-PL" sz="3300" dirty="0" smtClean="0">
                <a:solidFill>
                  <a:schemeClr val="accent1"/>
                </a:solidFill>
              </a:rPr>
              <a:t>Bilans otwarcia</a:t>
            </a:r>
          </a:p>
          <a:p>
            <a:pPr>
              <a:lnSpc>
                <a:spcPct val="80000"/>
              </a:lnSpc>
            </a:pPr>
            <a:r>
              <a:rPr lang="pl-PL" sz="3300" dirty="0" smtClean="0">
                <a:solidFill>
                  <a:schemeClr val="accent1"/>
                </a:solidFill>
              </a:rPr>
              <a:t>              2 Ekspertyzy cząstkowe :</a:t>
            </a:r>
          </a:p>
          <a:p>
            <a:pPr>
              <a:lnSpc>
                <a:spcPct val="80000"/>
              </a:lnSpc>
            </a:pPr>
            <a:r>
              <a:rPr lang="pl-PL" sz="3300" dirty="0" smtClean="0">
                <a:solidFill>
                  <a:schemeClr val="accent1"/>
                </a:solidFill>
              </a:rPr>
              <a:t>                  Opinia do założeń budżetowych</a:t>
            </a:r>
          </a:p>
          <a:p>
            <a:pPr>
              <a:lnSpc>
                <a:spcPct val="80000"/>
              </a:lnSpc>
            </a:pPr>
            <a:r>
              <a:rPr lang="pl-PL" sz="3300" dirty="0" smtClean="0">
                <a:solidFill>
                  <a:schemeClr val="accent1"/>
                </a:solidFill>
              </a:rPr>
              <a:t>                  Opinia do ustaw okołobudżetowych</a:t>
            </a:r>
          </a:p>
          <a:p>
            <a:pPr>
              <a:lnSpc>
                <a:spcPct val="80000"/>
              </a:lnSpc>
            </a:pPr>
            <a:r>
              <a:rPr lang="pl-PL" sz="3300" dirty="0" smtClean="0">
                <a:solidFill>
                  <a:schemeClr val="accent1"/>
                </a:solidFill>
              </a:rPr>
              <a:t>               Opinia całościowa – </a:t>
            </a:r>
          </a:p>
          <a:p>
            <a:pPr>
              <a:lnSpc>
                <a:spcPct val="80000"/>
              </a:lnSpc>
            </a:pPr>
            <a:r>
              <a:rPr lang="pl-PL" sz="3300" dirty="0" smtClean="0">
                <a:solidFill>
                  <a:schemeClr val="accent1"/>
                </a:solidFill>
              </a:rPr>
              <a:t>                   Opinia do projektu budżetu państwa </a:t>
            </a:r>
          </a:p>
          <a:p>
            <a:pPr>
              <a:lnSpc>
                <a:spcPct val="80000"/>
              </a:lnSpc>
              <a:buNone/>
            </a:pPr>
            <a:r>
              <a:rPr lang="pl-PL" sz="3300" dirty="0" smtClean="0">
                <a:solidFill>
                  <a:schemeClr val="accent1"/>
                </a:solidFill>
              </a:rPr>
              <a:t>                   Konsultacje i artykuły</a:t>
            </a:r>
          </a:p>
          <a:p>
            <a:pPr>
              <a:lnSpc>
                <a:spcPct val="80000"/>
              </a:lnSpc>
              <a:buNone/>
            </a:pPr>
            <a:endParaRPr lang="pl-PL" sz="3300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pl-PL" sz="3300" dirty="0" smtClean="0">
              <a:solidFill>
                <a:schemeClr val="accent1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pl-PL" sz="3300" dirty="0" smtClean="0">
                <a:solidFill>
                  <a:schemeClr val="accent1"/>
                </a:solidFill>
              </a:rPr>
              <a:t>      </a:t>
            </a:r>
            <a:r>
              <a:rPr lang="pl-PL" sz="3300" b="1" dirty="0" smtClean="0">
                <a:solidFill>
                  <a:schemeClr val="accent1"/>
                </a:solidFill>
              </a:rPr>
              <a:t>165.190 PLN </a:t>
            </a:r>
          </a:p>
          <a:p>
            <a:pPr>
              <a:lnSpc>
                <a:spcPct val="80000"/>
              </a:lnSpc>
            </a:pPr>
            <a:endParaRPr lang="pl-PL" sz="3300" b="1" dirty="0" smtClean="0"/>
          </a:p>
        </p:txBody>
      </p:sp>
      <p:sp>
        <p:nvSpPr>
          <p:cNvPr id="5" name="Pagon 4"/>
          <p:cNvSpPr/>
          <p:nvPr/>
        </p:nvSpPr>
        <p:spPr>
          <a:xfrm>
            <a:off x="1259632" y="16288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Pagon 5"/>
          <p:cNvSpPr/>
          <p:nvPr/>
        </p:nvSpPr>
        <p:spPr>
          <a:xfrm>
            <a:off x="1331640" y="213285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 w prawo z wcięciem 6"/>
          <p:cNvSpPr/>
          <p:nvPr/>
        </p:nvSpPr>
        <p:spPr>
          <a:xfrm>
            <a:off x="1043608" y="3573016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agon 7"/>
          <p:cNvSpPr/>
          <p:nvPr/>
        </p:nvSpPr>
        <p:spPr>
          <a:xfrm>
            <a:off x="1331640" y="465313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" name="Nawias klamrowy otwierający 9"/>
          <p:cNvSpPr/>
          <p:nvPr/>
        </p:nvSpPr>
        <p:spPr>
          <a:xfrm>
            <a:off x="3563888" y="5517232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>
            <a:off x="5796136" y="5517232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4572000" y="51571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40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2700" b="1" dirty="0" smtClean="0"/>
              <a:t>Koszt wynagrodzeń zespołów (bez ekspertów </a:t>
            </a:r>
            <a:r>
              <a:rPr lang="pl-PL" sz="2700" b="1" dirty="0" err="1" smtClean="0"/>
              <a:t>zewn</a:t>
            </a:r>
            <a:r>
              <a:rPr lang="pl-PL" sz="2700" b="1" dirty="0" smtClean="0"/>
              <a:t> .) powołanych do realizacji projektu oraz wynagrodzeń </a:t>
            </a:r>
            <a:r>
              <a:rPr lang="pl-PL" sz="2700" b="1" smtClean="0"/>
              <a:t>personelu zarządzającego za </a:t>
            </a:r>
            <a:r>
              <a:rPr lang="pl-PL" sz="2700" b="1" dirty="0" smtClean="0"/>
              <a:t>okres 01.09.2013 – 18.02.2015</a:t>
            </a:r>
            <a:endParaRPr lang="pl-PL" sz="3300" b="1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65637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pl-PL" sz="2800" dirty="0" smtClean="0"/>
              <a:t>                               Zespół rynek pracy</a:t>
            </a:r>
          </a:p>
          <a:p>
            <a:pPr marL="0" indent="0">
              <a:buFont typeface="Arial" charset="0"/>
              <a:buNone/>
            </a:pPr>
            <a:r>
              <a:rPr lang="pl-PL" sz="2800" dirty="0" smtClean="0"/>
              <a:t>                               Zespół polityka rodzinna</a:t>
            </a:r>
          </a:p>
          <a:p>
            <a:pPr marL="0" indent="0">
              <a:buFont typeface="Arial" charset="0"/>
              <a:buNone/>
            </a:pPr>
            <a:r>
              <a:rPr lang="pl-PL" sz="2800" dirty="0" smtClean="0"/>
              <a:t>                                Zespół </a:t>
            </a:r>
            <a:r>
              <a:rPr lang="pl-PL" sz="2800" dirty="0" err="1" smtClean="0"/>
              <a:t>oświata</a:t>
            </a:r>
            <a:r>
              <a:rPr lang="pl-PL" sz="2800" dirty="0" smtClean="0"/>
              <a:t> </a:t>
            </a:r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r>
              <a:rPr lang="pl-PL" sz="2800" dirty="0" smtClean="0"/>
              <a:t> </a:t>
            </a:r>
          </a:p>
          <a:p>
            <a:pPr marL="0" indent="0">
              <a:buFont typeface="Arial" charset="0"/>
              <a:buNone/>
            </a:pPr>
            <a:r>
              <a:rPr lang="pl-PL" sz="2800" dirty="0" smtClean="0"/>
              <a:t>pracownicy KK NSZZ „S” oraz osoby współpracujące </a:t>
            </a:r>
          </a:p>
          <a:p>
            <a:pPr marL="0" indent="0">
              <a:buFont typeface="Arial" charset="0"/>
              <a:buNone/>
            </a:pPr>
            <a:r>
              <a:rPr lang="pl-PL" sz="24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Font typeface="Arial" charset="0"/>
              <a:buNone/>
            </a:pPr>
            <a:r>
              <a:rPr lang="pl-PL" sz="2400" dirty="0" smtClean="0">
                <a:solidFill>
                  <a:schemeClr val="accent1"/>
                </a:solidFill>
              </a:rPr>
              <a:t>                                           </a:t>
            </a:r>
          </a:p>
          <a:p>
            <a:pPr marL="0" indent="0" algn="ctr">
              <a:buFont typeface="Arial" charset="0"/>
              <a:buNone/>
            </a:pPr>
            <a:r>
              <a:rPr lang="pl-PL" sz="2400" b="1" dirty="0" smtClean="0">
                <a:solidFill>
                  <a:schemeClr val="accent1"/>
                </a:solidFill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pl-PL" sz="2500" b="1" dirty="0" smtClean="0"/>
              <a:t>465.767,50 PLN</a:t>
            </a:r>
            <a:endParaRPr lang="pl-PL" sz="2800" b="1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sz="2800" dirty="0" smtClean="0"/>
          </a:p>
          <a:p>
            <a:pPr marL="0" indent="0">
              <a:buFont typeface="Arial" charset="0"/>
              <a:buNone/>
            </a:pPr>
            <a:endParaRPr lang="pl-PL" dirty="0" smtClean="0"/>
          </a:p>
        </p:txBody>
      </p:sp>
      <p:sp>
        <p:nvSpPr>
          <p:cNvPr id="4" name="Prostokąt 3"/>
          <p:cNvSpPr/>
          <p:nvPr/>
        </p:nvSpPr>
        <p:spPr>
          <a:xfrm>
            <a:off x="0" y="6597650"/>
            <a:ext cx="9144000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>
                <a:solidFill>
                  <a:schemeClr val="accent3"/>
                </a:solidFill>
                <a:latin typeface="+mj-lt"/>
              </a:rPr>
              <a:t>Dokument został przygotowany w ramach projektu pt.  „Konstruktywny dialog III – wzmocnienie potencjału instytucjonalnego NSZZ „Solidarność”</a:t>
            </a:r>
          </a:p>
        </p:txBody>
      </p:sp>
      <p:sp>
        <p:nvSpPr>
          <p:cNvPr id="6" name="Pagon 5"/>
          <p:cNvSpPr/>
          <p:nvPr/>
        </p:nvSpPr>
        <p:spPr>
          <a:xfrm>
            <a:off x="1547664" y="1700808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agon 6"/>
          <p:cNvSpPr/>
          <p:nvPr/>
        </p:nvSpPr>
        <p:spPr>
          <a:xfrm>
            <a:off x="1619672" y="2204864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Pagon 7"/>
          <p:cNvSpPr/>
          <p:nvPr/>
        </p:nvSpPr>
        <p:spPr>
          <a:xfrm>
            <a:off x="1619672" y="270892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4427984" y="314096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Nawias klamrowy otwierający 11"/>
          <p:cNvSpPr/>
          <p:nvPr/>
        </p:nvSpPr>
        <p:spPr>
          <a:xfrm>
            <a:off x="3419872" y="5445224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Nawias klamrowy zamykający 12"/>
          <p:cNvSpPr/>
          <p:nvPr/>
        </p:nvSpPr>
        <p:spPr>
          <a:xfrm>
            <a:off x="5652120" y="5373216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dół 13"/>
          <p:cNvSpPr/>
          <p:nvPr/>
        </p:nvSpPr>
        <p:spPr>
          <a:xfrm>
            <a:off x="4427984" y="472514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523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300" b="1" dirty="0" smtClean="0"/>
              <a:t>Skład  Zespołów</a:t>
            </a:r>
            <a:br>
              <a:rPr lang="pl-PL" sz="3300" b="1" dirty="0" smtClean="0"/>
            </a:br>
            <a:endParaRPr lang="pl-PL" sz="3300" b="1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pl-PL" dirty="0" smtClean="0"/>
              <a:t>                             Ekspert Zewnętrzny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 Lider Zespołu (1/2 etatu)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 Obserwator (1/3 etatu)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 </a:t>
            </a:r>
          </a:p>
          <a:p>
            <a:pPr>
              <a:buFont typeface="Arial" charset="0"/>
              <a:buNone/>
            </a:pPr>
            <a:r>
              <a:rPr lang="pl-PL" dirty="0" smtClean="0"/>
              <a:t>                             Ekspert Wewnętrzny (1/3 etatu)</a:t>
            </a:r>
          </a:p>
          <a:p>
            <a:pPr>
              <a:buFont typeface="Arial" charset="0"/>
              <a:buNone/>
            </a:pPr>
            <a:endParaRPr lang="pl-PL" dirty="0" smtClean="0"/>
          </a:p>
        </p:txBody>
      </p:sp>
      <p:sp>
        <p:nvSpPr>
          <p:cNvPr id="4" name="Prostokąt 3"/>
          <p:cNvSpPr/>
          <p:nvPr/>
        </p:nvSpPr>
        <p:spPr>
          <a:xfrm>
            <a:off x="0" y="6597650"/>
            <a:ext cx="9144000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>
                <a:solidFill>
                  <a:schemeClr val="accent3"/>
                </a:solidFill>
                <a:latin typeface="+mj-lt"/>
              </a:rPr>
              <a:t>Dokument został przygotowany w ramach projektu pt.  „Konstruktywny dialog III – wzmocnienie potencjału instytucjonalnego NSZZ „Solidarność”</a:t>
            </a:r>
          </a:p>
        </p:txBody>
      </p:sp>
      <p:sp>
        <p:nvSpPr>
          <p:cNvPr id="6" name="Pagon 5"/>
          <p:cNvSpPr/>
          <p:nvPr/>
        </p:nvSpPr>
        <p:spPr>
          <a:xfrm>
            <a:off x="1907704" y="2060848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agon 6"/>
          <p:cNvSpPr/>
          <p:nvPr/>
        </p:nvSpPr>
        <p:spPr>
          <a:xfrm>
            <a:off x="1979712" y="3212976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Pagon 7"/>
          <p:cNvSpPr/>
          <p:nvPr/>
        </p:nvSpPr>
        <p:spPr>
          <a:xfrm>
            <a:off x="1907704" y="4365104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Pagon 8"/>
          <p:cNvSpPr/>
          <p:nvPr/>
        </p:nvSpPr>
        <p:spPr>
          <a:xfrm>
            <a:off x="1979712" y="558924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29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Warsztaty tematyczne dla 45 uczestników</a:t>
            </a:r>
            <a:endParaRPr lang="pl-PL" dirty="0"/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pl-PL" sz="2800" dirty="0" smtClean="0"/>
              <a:t>Łączny koszt (zakwaterowanie, wyżywienie, dojazd) :</a:t>
            </a:r>
          </a:p>
          <a:p>
            <a:endParaRPr lang="pl-PL" sz="2800" dirty="0" smtClean="0"/>
          </a:p>
          <a:p>
            <a:endParaRPr lang="pl-PL" sz="2800" dirty="0" smtClean="0"/>
          </a:p>
          <a:p>
            <a:endParaRPr lang="pl-PL" sz="2800" dirty="0" smtClean="0"/>
          </a:p>
          <a:p>
            <a:pPr>
              <a:buNone/>
            </a:pPr>
            <a:r>
              <a:rPr lang="pl-PL" sz="2800" b="1" dirty="0" smtClean="0"/>
              <a:t>                                  30 796,04 PLN</a:t>
            </a:r>
          </a:p>
          <a:p>
            <a:pPr>
              <a:buNone/>
            </a:pPr>
            <a:endParaRPr lang="pl-PL" sz="2800" dirty="0" smtClean="0"/>
          </a:p>
        </p:txBody>
      </p:sp>
      <p:sp>
        <p:nvSpPr>
          <p:cNvPr id="4" name="Prostokąt 3"/>
          <p:cNvSpPr/>
          <p:nvPr/>
        </p:nvSpPr>
        <p:spPr>
          <a:xfrm>
            <a:off x="0" y="6597650"/>
            <a:ext cx="9144000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dirty="0">
                <a:solidFill>
                  <a:schemeClr val="accent3"/>
                </a:solidFill>
                <a:latin typeface="+mj-lt"/>
              </a:rPr>
              <a:t>Dokument został przygotowany w ramach projektu pt.  „Konstruktywny dialog III – wzmocnienie potencjału instytucjonalnego NSZZ „Solidarność”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4211960" y="27809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Nawias klamrowy otwierający 5"/>
          <p:cNvSpPr/>
          <p:nvPr/>
        </p:nvSpPr>
        <p:spPr>
          <a:xfrm>
            <a:off x="2699792" y="3573016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Nawias klamrowy zamykający 8"/>
          <p:cNvSpPr/>
          <p:nvPr/>
        </p:nvSpPr>
        <p:spPr>
          <a:xfrm>
            <a:off x="5652120" y="364502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6255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Porównanie terminów prac nad ustawą budżetową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9804" y="1268760"/>
            <a:ext cx="4040188" cy="639762"/>
          </a:xfrm>
        </p:spPr>
        <p:txBody>
          <a:bodyPr/>
          <a:lstStyle/>
          <a:p>
            <a:r>
              <a:rPr lang="pl-PL" sz="1600" dirty="0">
                <a:solidFill>
                  <a:prstClr val="black"/>
                </a:solidFill>
                <a:latin typeface="Calibri"/>
              </a:rPr>
              <a:t>Rada Dialogu Społecznego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340768"/>
            <a:ext cx="4041775" cy="639762"/>
          </a:xfrm>
        </p:spPr>
        <p:txBody>
          <a:bodyPr>
            <a:normAutofit/>
          </a:bodyPr>
          <a:lstStyle/>
          <a:p>
            <a:pPr lvl="0"/>
            <a:r>
              <a:rPr lang="pl-PL" sz="1600" dirty="0" smtClean="0">
                <a:solidFill>
                  <a:prstClr val="black"/>
                </a:solidFill>
                <a:latin typeface="Calibri"/>
              </a:rPr>
              <a:t>Trójstronna Komisja</a:t>
            </a:r>
            <a:endParaRPr lang="pl-PL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pl-PL" sz="1400" u="sng" dirty="0">
                <a:solidFill>
                  <a:prstClr val="black"/>
                </a:solidFill>
                <a:latin typeface="Calibri"/>
              </a:rPr>
              <a:t>Prognoza wielkości makroekonomicznych</a:t>
            </a:r>
          </a:p>
          <a:p>
            <a:pPr marL="0" lvl="0" indent="0">
              <a:buNone/>
            </a:pPr>
            <a:endParaRPr lang="pl-PL" sz="1400" u="sng" dirty="0">
              <a:solidFill>
                <a:prstClr val="black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Do 10 maja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Rząd przedstawia wstępną prognozę wielkości makroekonomicznych stanowiących podstawę do prac nad projektem ustawy budżetowej                                                                   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20 maja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 - strony pracowników i pracodawców przedstawiają wspólną propozycję w sprawie wzrostu:                                                                                                       a) wynagrodzeń w gospodarce narodowej, w tym w państwowej sferze </a:t>
            </a:r>
            <a:r>
              <a:rPr lang="pl-PL" sz="1400" dirty="0" smtClean="0">
                <a:solidFill>
                  <a:prstClr val="black"/>
                </a:solidFill>
                <a:latin typeface="Calibri"/>
              </a:rPr>
              <a:t>budżetowej,</a:t>
            </a:r>
          </a:p>
          <a:p>
            <a:pPr lvl="0" algn="just"/>
            <a:r>
              <a:rPr lang="pl-PL" sz="1400" dirty="0">
                <a:solidFill>
                  <a:prstClr val="black"/>
                </a:solidFill>
                <a:latin typeface="Calibri"/>
              </a:rPr>
              <a:t>b</a:t>
            </a:r>
            <a:r>
              <a:rPr lang="pl-PL" sz="1400" dirty="0" smtClean="0">
                <a:solidFill>
                  <a:prstClr val="black"/>
                </a:solidFill>
                <a:latin typeface="Calibri"/>
              </a:rPr>
              <a:t>) także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minimalnego wynagrodzenia za pracę;                                                                        </a:t>
            </a:r>
            <a:r>
              <a:rPr lang="pl-PL" sz="1400" dirty="0" smtClean="0">
                <a:solidFill>
                  <a:prstClr val="black"/>
                </a:solidFill>
                <a:latin typeface="Calibri"/>
              </a:rPr>
              <a:t>c)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emerytur i rent z Funduszu Ubezpieczeń Społecznych                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25 maja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 - Jeśli strony nie przedstawią wspólnej propozycji, każda ze stron może przedstawić swoją propozycję w  każdej ze spraw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30 maja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Jeśli strony nie przedstawią wspólnej propozycji, każda z organizacji może przedstawić swoją własną propozycję </a:t>
            </a:r>
          </a:p>
          <a:p>
            <a:pPr lvl="0"/>
            <a:endParaRPr lang="pl-PL" dirty="0">
              <a:solidFill>
                <a:prstClr val="black"/>
              </a:solidFill>
              <a:latin typeface="Calibri"/>
            </a:endParaRPr>
          </a:p>
          <a:p>
            <a:endParaRPr lang="pl-PL" dirty="0"/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179512" y="1988840"/>
            <a:ext cx="4320480" cy="4707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l-PL" sz="1400" u="sng" dirty="0" smtClean="0"/>
              <a:t>Prognoza wielkości makroekonomicznych</a:t>
            </a:r>
          </a:p>
          <a:p>
            <a:pPr marL="0" indent="0">
              <a:buFont typeface="Arial" pitchFamily="34" charset="0"/>
              <a:buNone/>
            </a:pPr>
            <a:endParaRPr lang="pl-PL" sz="1400" u="sng" dirty="0" smtClean="0"/>
          </a:p>
          <a:p>
            <a:pPr marL="0" indent="0" algn="just">
              <a:buFont typeface="Arial" pitchFamily="34" charset="0"/>
              <a:buNone/>
            </a:pPr>
            <a:r>
              <a:rPr lang="pl-PL" sz="1400" b="1" dirty="0" smtClean="0"/>
              <a:t>Do 10 maja </a:t>
            </a:r>
            <a:r>
              <a:rPr lang="pl-PL" sz="1400" dirty="0" smtClean="0"/>
              <a:t>– Rząd przedstawia wstępną prognozę wielkości makroekonomicznych stanowiących podstawę do prac nad projektem ustawy budżetowej</a:t>
            </a:r>
          </a:p>
          <a:p>
            <a:pPr marL="341550" indent="-284400" algn="just">
              <a:spcBef>
                <a:spcPts val="216"/>
              </a:spcBef>
            </a:pPr>
            <a:r>
              <a:rPr lang="pl-PL" sz="1400" b="1" dirty="0" smtClean="0"/>
              <a:t>10 dni kalendarzowych </a:t>
            </a:r>
            <a:r>
              <a:rPr lang="pl-PL" sz="1400" dirty="0" smtClean="0"/>
              <a:t>-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smtClean="0"/>
              <a:t>Strony pracowników i pracodawców, przedstawiają wspólną propozycję w sprawie wzrostu : </a:t>
            </a:r>
          </a:p>
          <a:p>
            <a:pPr marL="341550" lvl="1" indent="-280988" algn="just">
              <a:spcBef>
                <a:spcPts val="216"/>
              </a:spcBef>
              <a:buFont typeface="Arial" pitchFamily="34" charset="0"/>
              <a:buNone/>
            </a:pPr>
            <a:r>
              <a:rPr lang="pl-PL" sz="1400" dirty="0" smtClean="0"/>
              <a:t> 	a) wynagrodzeń w gospodarce narodowej, w tym w państwowej sferze budżetowej</a:t>
            </a:r>
          </a:p>
          <a:p>
            <a:pPr marL="341313" lvl="1" indent="-280988" algn="just">
              <a:spcBef>
                <a:spcPts val="216"/>
              </a:spcBef>
              <a:buFont typeface="Arial" pitchFamily="34" charset="0"/>
              <a:buNone/>
            </a:pPr>
            <a:r>
              <a:rPr lang="pl-PL" sz="1400" dirty="0" smtClean="0"/>
              <a:t>       b) minimalnego wynagrodzenia za pracę </a:t>
            </a:r>
          </a:p>
          <a:p>
            <a:pPr marL="341550" lvl="1" indent="-280988" algn="just">
              <a:spcBef>
                <a:spcPts val="216"/>
              </a:spcBef>
              <a:buFont typeface="Arial" pitchFamily="34" charset="0"/>
              <a:buNone/>
            </a:pPr>
            <a:r>
              <a:rPr lang="pl-PL" sz="1400" dirty="0" smtClean="0"/>
              <a:t>       c) emerytur i rent z Funduszu Ubezpieczeń Społecznych </a:t>
            </a:r>
          </a:p>
          <a:p>
            <a:pPr algn="just"/>
            <a:r>
              <a:rPr lang="pl-PL" sz="1400" b="1" dirty="0" smtClean="0"/>
              <a:t>Kolejne 5 dni roboczych - </a:t>
            </a:r>
            <a:r>
              <a:rPr lang="pl-PL" sz="1400" dirty="0" smtClean="0"/>
              <a:t>Jeśli strony nie przedstawią wspólnej propozycji, każda ze stron może, przedstawić swoją propozycję w każdej ze spraw</a:t>
            </a:r>
          </a:p>
          <a:p>
            <a:pPr algn="just"/>
            <a:r>
              <a:rPr lang="pl-PL" sz="1400" b="1" dirty="0" smtClean="0"/>
              <a:t>Następne 5 dni roboczych - </a:t>
            </a:r>
            <a:r>
              <a:rPr lang="pl-PL" sz="1400" dirty="0" smtClean="0"/>
              <a:t>Jeśli strona nie przedstawi propozycji, każda z organizacji, może przedstawić swoją propozycję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255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Porównanie terminów prac nad ustawą budżetową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040188" cy="402059"/>
          </a:xfrm>
        </p:spPr>
        <p:txBody>
          <a:bodyPr>
            <a:normAutofit/>
          </a:bodyPr>
          <a:lstStyle/>
          <a:p>
            <a:r>
              <a:rPr lang="pl-PL" sz="1800" dirty="0" smtClean="0"/>
              <a:t>Rada </a:t>
            </a:r>
            <a:r>
              <a:rPr lang="pl-PL" sz="1800" dirty="0"/>
              <a:t>Dialogu Społecznego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1400" u="sng" dirty="0">
                <a:solidFill>
                  <a:prstClr val="black"/>
                </a:solidFill>
                <a:latin typeface="Calibri"/>
              </a:rPr>
              <a:t>Założenia projektu budżetu państwa</a:t>
            </a:r>
          </a:p>
          <a:p>
            <a:pPr marL="0" lvl="0" indent="0" algn="just">
              <a:buNone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Do 15 czerwca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Rząd  kieruje założenia projektu budżetu państwa w celu zajęcia stanowiska przez strony pracowników i pracodawców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30 dni kalendarzowych -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Strony pracowników i pracodawców zajmują wspólne stanowisko w sprawie założeń projektu budżetu państwa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Kolejne 3 dni robocze –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Każda ze stron może zająć stanowisko gdy strony nie uzgodnią wspólnego stanowiska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Następne 3 dni robocze -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każda z organizacji może przedstawić</a:t>
            </a:r>
            <a:r>
              <a:rPr lang="pl-PL" sz="14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opinię w sprawie założeń projektu ustawy budżetowej</a:t>
            </a:r>
          </a:p>
          <a:p>
            <a:pPr lvl="0"/>
            <a:endParaRPr lang="pl-PL" dirty="0">
              <a:solidFill>
                <a:prstClr val="black"/>
              </a:solidFill>
              <a:latin typeface="Calibri"/>
            </a:endParaRPr>
          </a:p>
          <a:p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lvl="0"/>
            <a:r>
              <a:rPr lang="pl-PL" sz="1600" dirty="0" smtClean="0">
                <a:solidFill>
                  <a:prstClr val="black"/>
                </a:solidFill>
                <a:latin typeface="Calibri"/>
              </a:rPr>
              <a:t>Trójstronna </a:t>
            </a:r>
            <a:r>
              <a:rPr lang="pl-PL" sz="1600" dirty="0">
                <a:solidFill>
                  <a:prstClr val="black"/>
                </a:solidFill>
                <a:latin typeface="Calibri"/>
              </a:rPr>
              <a:t>Komisja</a:t>
            </a:r>
          </a:p>
          <a:p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1400" u="sng" dirty="0">
                <a:solidFill>
                  <a:prstClr val="black"/>
                </a:solidFill>
                <a:latin typeface="Calibri"/>
              </a:rPr>
              <a:t>Założenia projektu budżetu państwa</a:t>
            </a:r>
          </a:p>
          <a:p>
            <a:pPr marL="0" lvl="0" indent="0" algn="just">
              <a:buNone/>
            </a:pPr>
            <a:endParaRPr lang="pl-PL" sz="1400" u="sng" dirty="0">
              <a:solidFill>
                <a:prstClr val="black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Do 15 czerwca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Rząd kieruje założenia projektu budżetu państwa w celu zajęcia stanowiska przez strony pracowników i pracodawców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20 lipca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Strony pracowników i pracodawców zajmują, wspólne stanowisko w sprawie założeń projektu budżetu państwa    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25 lipca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W przypadku gdy strony nie uzgodnią wspólnego stanowiska, każda ze stron może, zająć stanowisko w sprawie założeń projektu budżetu państwa.                                                                                             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Do 31 lipca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W przypadku gdy strona nie uzgodni stanowiska, opinię w sprawie założeń projektu budżetu państwa może przedstawić, każda z organizacji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530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</a:rPr>
              <a:t>Porównanie terminów prac nad ustawą budżetową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1400" u="sng" dirty="0">
                <a:solidFill>
                  <a:prstClr val="black"/>
                </a:solidFill>
                <a:latin typeface="Calibri"/>
              </a:rPr>
              <a:t>Projekt budżetu państwa</a:t>
            </a:r>
          </a:p>
          <a:p>
            <a:pPr marL="0" lvl="0" indent="0" algn="just">
              <a:buNone/>
            </a:pPr>
            <a:endParaRPr lang="pl-PL" sz="1400" u="sng" dirty="0">
              <a:solidFill>
                <a:prstClr val="black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Nie później niż 30 dni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przed przedstawieniem projektu ustawy budżetowej Sejmowi, Rząd kieruje projekt Radzie w celu zajęcia stanowiska przez strony pracowników i pracodawców.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Nie później niż w 10 dniu roboczym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</a:t>
            </a:r>
            <a:r>
              <a:rPr lang="pl-PL" sz="1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Strony pracowników i pracodawców zajmują wspólne stanowisko  w sprawie projektu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Następne 5 dni roboczych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</a:t>
            </a:r>
            <a:r>
              <a:rPr lang="pl-PL" sz="1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Jeśli  strony nie uzgodnią wspólnego stanowiska, każda ze stron może zająć stanowisko w sprawie projektu 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Kolejne 3 dni robocze -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Gdy strona nie uzgodni stanowiska, opinię może przedstawić każda z organizacji, której przedstawiciele reprezentują stronę pracowników i stronę pracodawców w Radzie. </a:t>
            </a:r>
          </a:p>
          <a:p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1400" u="sng" dirty="0">
                <a:solidFill>
                  <a:prstClr val="black"/>
                </a:solidFill>
                <a:latin typeface="Calibri"/>
              </a:rPr>
              <a:t>Projekt budżetu państwa</a:t>
            </a:r>
          </a:p>
          <a:p>
            <a:pPr marL="0" lvl="0" indent="0" algn="just">
              <a:buNone/>
            </a:pPr>
            <a:endParaRPr lang="pl-PL" sz="1400" u="sng" dirty="0">
              <a:solidFill>
                <a:prstClr val="black"/>
              </a:solidFill>
              <a:latin typeface="Calibri"/>
            </a:endParaRPr>
          </a:p>
          <a:p>
            <a:pPr marL="0" lvl="0" indent="0" algn="just">
              <a:buNone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Nie później niż 20 dni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przed przedstawieniem projektu ustawy budżetowej Sejmowi, Rząd kieruje projekt ustawy budżetowej w celu zajęcia stanowiska przez strony pracowników i pracodawców.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Nie później niż w 6 dniu, po dniu, w którym strony otrzymały ten projekt - 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strony pracowników i pracodawców zajmują wspólne stanowisko w sprawie projektu ustawy budżetowej.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W ciągu następnych 3 dni roboczych -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Jeśli strony nie uzgodnią wspólnego stanowiska, każda ze stron może zająć stanowisko w sprawie projektu ustawy budżetowej.</a:t>
            </a:r>
          </a:p>
          <a:p>
            <a:pPr lvl="0" algn="just"/>
            <a:r>
              <a:rPr lang="pl-PL" sz="1400" b="1" dirty="0">
                <a:solidFill>
                  <a:prstClr val="black"/>
                </a:solidFill>
                <a:latin typeface="Calibri"/>
              </a:rPr>
              <a:t>W ciągu następnych 2 dni roboczych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- Jeśli strona nie uzgodni stanowiska, opinię w sprawie projektu może przedstawić każda z organizacji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931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39950" y="-3951313"/>
            <a:ext cx="864097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2208" y="798820"/>
            <a:ext cx="55081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50" dirty="0">
                <a:latin typeface="Arial Narrow" pitchFamily="34" charset="0"/>
              </a:rPr>
              <a:t>Projekt </a:t>
            </a:r>
            <a:r>
              <a:rPr lang="pl-PL" sz="1050" dirty="0" smtClean="0">
                <a:latin typeface="Arial Narrow" pitchFamily="34" charset="0"/>
              </a:rPr>
              <a:t>współfinansowany </a:t>
            </a:r>
            <a:r>
              <a:rPr lang="pl-PL" sz="1050" dirty="0">
                <a:latin typeface="Arial Narrow" pitchFamily="34" charset="0"/>
              </a:rPr>
              <a:t>ze środków Unii Europejskiej </a:t>
            </a:r>
            <a:r>
              <a:rPr lang="pl-PL" sz="1050" dirty="0" smtClean="0">
                <a:latin typeface="Arial Narrow" pitchFamily="34" charset="0"/>
              </a:rPr>
              <a:t> w </a:t>
            </a:r>
            <a:r>
              <a:rPr lang="pl-PL" sz="1050" dirty="0">
                <a:latin typeface="Arial Narrow" pitchFamily="34" charset="0"/>
              </a:rPr>
              <a:t>ramach Europejskiego Funduszu Społecznego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45" y="344515"/>
            <a:ext cx="1608656" cy="42836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858"/>
            <a:ext cx="1800200" cy="579303"/>
          </a:xfrm>
          <a:prstGeom prst="rect">
            <a:avLst/>
          </a:prstGeom>
        </p:spPr>
      </p:pic>
      <p:pic>
        <p:nvPicPr>
          <p:cNvPr id="38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88908"/>
            <a:ext cx="1296145" cy="508692"/>
          </a:xfrm>
          <a:prstGeom prst="rect">
            <a:avLst/>
          </a:prstGeom>
          <a:noFill/>
        </p:spPr>
      </p:pic>
      <p:sp>
        <p:nvSpPr>
          <p:cNvPr id="25" name="Prostokąt 24"/>
          <p:cNvSpPr/>
          <p:nvPr/>
        </p:nvSpPr>
        <p:spPr>
          <a:xfrm>
            <a:off x="27878" y="146818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i="1" dirty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Zaangażowanie struktur związku w </a:t>
            </a:r>
            <a:r>
              <a:rPr lang="pl-PL" sz="2400" b="1" i="1" dirty="0" smtClean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opiniowaniu</a:t>
            </a:r>
          </a:p>
          <a:p>
            <a:pPr algn="ctr"/>
            <a:r>
              <a:rPr lang="pl-PL" sz="2400" b="1" i="1" dirty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</a:t>
            </a:r>
            <a:r>
              <a:rPr lang="pl-PL" sz="2400" b="1" i="1" dirty="0" smtClean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rojektów aktów prawnych w </a:t>
            </a:r>
            <a:r>
              <a:rPr lang="pl-PL" sz="2400" b="1" i="1" dirty="0">
                <a:solidFill>
                  <a:schemeClr val="accent5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roku 2014</a:t>
            </a:r>
            <a:endParaRPr lang="pl-PL" sz="2400" b="1" i="1" dirty="0">
              <a:solidFill>
                <a:schemeClr val="accent5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1187624" y="4716433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19-20 maj 2015 r.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Warszawa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Henryk Nakonieczny</a:t>
            </a:r>
          </a:p>
          <a:p>
            <a:pPr algn="ctr"/>
            <a:r>
              <a:rPr lang="pl-PL" sz="1400" dirty="0" smtClean="0">
                <a:solidFill>
                  <a:srgbClr val="002060"/>
                </a:solidFill>
                <a:latin typeface="Arial Narrow" pitchFamily="34" charset="0"/>
              </a:rPr>
              <a:t> „Konstruktywny dialog III – </a:t>
            </a:r>
            <a:r>
              <a:rPr lang="pl-PL" sz="1400" dirty="0" smtClean="0">
                <a:solidFill>
                  <a:srgbClr val="002060"/>
                </a:solidFill>
              </a:rPr>
              <a:t>wzmocnienie potencjału instytucjonalnego NSZZ „Solidarność”</a:t>
            </a:r>
            <a:endParaRPr lang="pl-PL" sz="1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7504" y="6382489"/>
            <a:ext cx="89389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Komisja Krajowa NSZZ „Solidarność” DZIAŁ PROGRAMÓW EUROPEJSKICH, ul. Wały Piastowskie 24, 80-855 Gdańsk, Tel. (+48 58) 308 42 41, </a:t>
            </a:r>
            <a:r>
              <a:rPr lang="pl-PL" sz="1100" dirty="0" err="1" smtClean="0">
                <a:solidFill>
                  <a:schemeClr val="bg1"/>
                </a:solidFill>
              </a:rPr>
              <a:t>Fax</a:t>
            </a:r>
            <a:r>
              <a:rPr lang="pl-PL" sz="1100" dirty="0" smtClean="0">
                <a:solidFill>
                  <a:schemeClr val="bg1"/>
                </a:solidFill>
              </a:rPr>
              <a:t>: (+48 58) 308 42 11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e-mail: </a:t>
            </a:r>
            <a:r>
              <a:rPr lang="pl-PL" sz="1100" dirty="0" err="1" smtClean="0">
                <a:solidFill>
                  <a:schemeClr val="bg1"/>
                </a:solidFill>
              </a:rPr>
              <a:t>programy.europejskie@solidarnosc.org.pl</a:t>
            </a:r>
            <a:r>
              <a:rPr lang="pl-PL" sz="1100" dirty="0" smtClean="0">
                <a:solidFill>
                  <a:schemeClr val="bg1"/>
                </a:solidFill>
              </a:rPr>
              <a:t> , </a:t>
            </a:r>
            <a:r>
              <a:rPr lang="pl-PL" sz="1100" dirty="0" err="1" smtClean="0">
                <a:solidFill>
                  <a:schemeClr val="bg1"/>
                </a:solidFill>
              </a:rPr>
              <a:t>www.solidarnosc.org.pl</a:t>
            </a:r>
            <a:r>
              <a:rPr lang="pl-PL" sz="1100" dirty="0" smtClean="0">
                <a:solidFill>
                  <a:schemeClr val="bg1"/>
                </a:solidFill>
              </a:rPr>
              <a:t>/dialog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37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614" y="2299186"/>
            <a:ext cx="2486217" cy="2088232"/>
          </a:xfrm>
          <a:prstGeom prst="rect">
            <a:avLst/>
          </a:prstGeom>
          <a:noFill/>
        </p:spPr>
      </p:pic>
      <p:sp>
        <p:nvSpPr>
          <p:cNvPr id="13" name="Rectangle 3"/>
          <p:cNvSpPr/>
          <p:nvPr/>
        </p:nvSpPr>
        <p:spPr>
          <a:xfrm rot="5400000">
            <a:off x="4427981" y="1357533"/>
            <a:ext cx="288033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578551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</a:rPr>
              <a:t>CZŁOWIEK – najlepsza inwestycja</a:t>
            </a:r>
            <a:endParaRPr lang="pl-PL" sz="11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5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25618"/>
              </p:ext>
            </p:extLst>
          </p:nvPr>
        </p:nvGraphicFramePr>
        <p:xfrm>
          <a:off x="251522" y="836700"/>
          <a:ext cx="8784974" cy="5832665"/>
        </p:xfrm>
        <a:graphic>
          <a:graphicData uri="http://schemas.openxmlformats.org/drawingml/2006/table">
            <a:tbl>
              <a:tblPr/>
              <a:tblGrid>
                <a:gridCol w="364613"/>
                <a:gridCol w="3864267"/>
                <a:gridCol w="1333795"/>
                <a:gridCol w="1146814"/>
                <a:gridCol w="962950"/>
                <a:gridCol w="1112535"/>
              </a:tblGrid>
              <a:tr h="2391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lp.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Zaangażowanie struktur związku w opiniowanie w roku 2014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ustawa budżetowa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okołobudżetowe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Kodeks pracy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Ustawa o pdof</a:t>
                      </a:r>
                    </a:p>
                  </a:txBody>
                  <a:tcPr marL="7139" marR="7139" marT="7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A.Kochańska - BPS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D.Czerwiński - BPS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J.Ewertowski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4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K.Rowiński - BPS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5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A.Durasiewicz polityka rodzinna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6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Krajowa Sekcja Niewidomych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7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Krajowej Sekcji Nauki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8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Krajowej Sekcji Oświaty i Wychowania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9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L.Sprawka oświata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10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S.Jankiewicz rynek pracy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11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Michał Marek - Podbeskidzie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12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Sekretariat Górnictwa i Energetyki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13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A.Adamek - oświata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14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D.Utrata - oświata - Dolny Śląsk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 dirty="0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15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Zb.Świerczek - oświata - Olkusz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16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E.Roszyk - oświata - Wielkopolska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17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H.Mrugalska - rodzinna - Pomorze Zachodnie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18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Białystok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19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Świętokrzyski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20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A.Talecka - ZR Koszalin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21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R.Śniadek - UDT - Gdańsk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22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Z.Chojnacka - Sekcja Krajowa Muzeów i Instytucji Kultury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23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1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H.Domian - rodzinna - Warmińsko-Mazurski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FF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FF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24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K.Podniesieńska - ZZ "S" w Muzeum Narodowym w Krakowie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25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Pomorze Zachodnie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7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26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Ziemia Łódzka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27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Mazowsze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28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ZR Śląsk Opolski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29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Zb.Kuszlewicz - Krajowy Sekretariat Zasobów Naturalnych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30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Sekretariat Przemysłu Chemicznego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31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J.Jóźwiak - KZ "S" Saint-Gobain HPM Polska Sp.z o.o.- Koło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32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Z. Tomaszewski - Sekretariat Przemysłu Spożywczego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zcionka tekstu podstawowego"/>
                        </a:rPr>
                        <a:t>tak</a:t>
                      </a:r>
                    </a:p>
                  </a:txBody>
                  <a:tcPr marL="7139" marR="7139" marT="7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562074"/>
          </a:xfrm>
        </p:spPr>
        <p:txBody>
          <a:bodyPr>
            <a:normAutofit/>
          </a:bodyPr>
          <a:lstStyle/>
          <a:p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Zaangażowanie struktur związku w opiniowanie w roku 2014</a:t>
            </a:r>
          </a:p>
        </p:txBody>
      </p:sp>
    </p:spTree>
    <p:extLst>
      <p:ext uri="{BB962C8B-B14F-4D97-AF65-F5344CB8AC3E}">
        <p14:creationId xmlns:p14="http://schemas.microsoft.com/office/powerpoint/2010/main" val="379227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Zaangażowanie struktur związku w opiniowanie w roku 2014</a:t>
            </a:r>
          </a:p>
        </p:txBody>
      </p:sp>
      <p:graphicFrame>
        <p:nvGraphicFramePr>
          <p:cNvPr id="11" name="Obi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992720"/>
              </p:ext>
            </p:extLst>
          </p:nvPr>
        </p:nvGraphicFramePr>
        <p:xfrm>
          <a:off x="611560" y="2348880"/>
          <a:ext cx="8048575" cy="228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rkusz" r:id="rId4" imgW="8896441" imgH="2000208" progId="Excel.Sheet.12">
                  <p:embed/>
                </p:oleObj>
              </mc:Choice>
              <mc:Fallback>
                <p:oleObj name="Arkusz" r:id="rId4" imgW="8896441" imgH="20002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2348880"/>
                        <a:ext cx="8048575" cy="2288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1835696" y="1628800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Uczestnicy warsztatów</a:t>
            </a:r>
            <a:endParaRPr lang="pl-PL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94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Zaangażowanie struktur związku w opiniowanie w roku 2014</a:t>
            </a:r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117772"/>
              </p:ext>
            </p:extLst>
          </p:nvPr>
        </p:nvGraphicFramePr>
        <p:xfrm>
          <a:off x="539552" y="2780928"/>
          <a:ext cx="8264599" cy="2035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Arkusz" r:id="rId4" imgW="8896441" imgH="1819352" progId="Excel.Sheet.12">
                  <p:embed/>
                </p:oleObj>
              </mc:Choice>
              <mc:Fallback>
                <p:oleObj name="Arkusz" r:id="rId4" imgW="8896441" imgH="18193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2780928"/>
                        <a:ext cx="8264599" cy="2035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835696" y="185963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Struktury Branżowe</a:t>
            </a:r>
            <a:endParaRPr lang="pl-PL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61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Zaangażowanie struktur związku w opiniowanie w roku 2014</a:t>
            </a:r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934714"/>
              </p:ext>
            </p:extLst>
          </p:nvPr>
        </p:nvGraphicFramePr>
        <p:xfrm>
          <a:off x="539552" y="2852936"/>
          <a:ext cx="8264599" cy="1673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Arkusz" r:id="rId4" imgW="8896441" imgH="1457371" progId="Excel.Sheet.12">
                  <p:embed/>
                </p:oleObj>
              </mc:Choice>
              <mc:Fallback>
                <p:oleObj name="Arkusz" r:id="rId4" imgW="8896441" imgH="14573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2852936"/>
                        <a:ext cx="8264599" cy="1673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835696" y="185963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Struktury Regionalne</a:t>
            </a:r>
            <a:endParaRPr lang="pl-PL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1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d3-szablon-rynek pracy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2060"/>
      </a:accent1>
      <a:accent2>
        <a:srgbClr val="002060"/>
      </a:accent2>
      <a:accent3>
        <a:srgbClr val="002060"/>
      </a:accent3>
      <a:accent4>
        <a:srgbClr val="FFFFFF"/>
      </a:accent4>
      <a:accent5>
        <a:srgbClr val="002060"/>
      </a:accent5>
      <a:accent6>
        <a:srgbClr val="FFFFFF"/>
      </a:accent6>
      <a:hlink>
        <a:srgbClr val="FFFFFF"/>
      </a:hlink>
      <a:folHlink>
        <a:srgbClr val="FF000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2ECA97-3E68-421D-9EF2-F255CD8DF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kd3-szablon-rynek pracy</Template>
  <TotalTime>271</TotalTime>
  <Words>1329</Words>
  <Application>Microsoft Office PowerPoint</Application>
  <PresentationFormat>Pokaz na ekranie (4:3)</PresentationFormat>
  <Paragraphs>259</Paragraphs>
  <Slides>15</Slides>
  <Notes>5</Notes>
  <HiddenSlides>10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Czcionka tekstu podstawowego</vt:lpstr>
      <vt:lpstr>Times New Roman</vt:lpstr>
      <vt:lpstr>Wingdings</vt:lpstr>
      <vt:lpstr>Wingdings 2</vt:lpstr>
      <vt:lpstr>kd3-szablon-rynek pracy</vt:lpstr>
      <vt:lpstr>Arkusz</vt:lpstr>
      <vt:lpstr>Prezentacja programu PowerPoint</vt:lpstr>
      <vt:lpstr>Porównanie terminów prac nad ustawą budżetową</vt:lpstr>
      <vt:lpstr>Porównanie terminów prac nad ustawą budżetową</vt:lpstr>
      <vt:lpstr>Porównanie terminów prac nad ustawą budżetową</vt:lpstr>
      <vt:lpstr>Prezentacja programu PowerPoint</vt:lpstr>
      <vt:lpstr>Zaangażowanie struktur związku w opiniowanie w roku 2014</vt:lpstr>
      <vt:lpstr>Zaangażowanie struktur związku w opiniowanie w roku 2014</vt:lpstr>
      <vt:lpstr>Zaangażowanie struktur związku w opiniowanie w roku 2014</vt:lpstr>
      <vt:lpstr>Zaangażowanie struktur związku w opiniowanie w roku 2014</vt:lpstr>
      <vt:lpstr>Prezentacja programu PowerPoint</vt:lpstr>
      <vt:lpstr>Praca ekspertów zewnętrznych zgodnie z zawartymi umowami projektowymi realizowanymi w okresie trwania projektu od 01.09.2013- 30.06.2015 w 3 obszarach  </vt:lpstr>
      <vt:lpstr>Zakres prac ekspertów zewnętrznych</vt:lpstr>
      <vt:lpstr>Koszt wynagrodzeń zespołów (bez ekspertów zewn .) powołanych do realizacji projektu oraz wynagrodzeń personelu zarządzającego za okres 01.09.2013 – 18.02.2015</vt:lpstr>
      <vt:lpstr>Skład  Zespołów </vt:lpstr>
      <vt:lpstr>Warsztaty tematyczne dla 45 uczestników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Biuro</dc:creator>
  <cp:lastModifiedBy>DPSwaw</cp:lastModifiedBy>
  <cp:revision>55</cp:revision>
  <cp:lastPrinted>2014-04-17T09:43:54Z</cp:lastPrinted>
  <dcterms:created xsi:type="dcterms:W3CDTF">2014-02-24T12:32:11Z</dcterms:created>
  <dcterms:modified xsi:type="dcterms:W3CDTF">2015-06-16T08:04:53Z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TC018814269991</vt:lpwstr>
  </property>
</Properties>
</file>